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8288000" cy="27432000"/>
  <p:notesSz cx="6858000" cy="9144000"/>
  <p:defaultTextStyle>
    <a:defPPr>
      <a:defRPr lang="en-US"/>
    </a:defPPr>
    <a:lvl1pPr marL="0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1pPr>
    <a:lvl2pPr marL="1306266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2pPr>
    <a:lvl3pPr marL="2612532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3pPr>
    <a:lvl4pPr marL="3918798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4pPr>
    <a:lvl5pPr marL="5225064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5pPr>
    <a:lvl6pPr marL="6531331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6pPr>
    <a:lvl7pPr marL="7837597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7pPr>
    <a:lvl8pPr marL="9143863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8pPr>
    <a:lvl9pPr marL="10450129" algn="l" defTabSz="2612532" rtl="0" eaLnBrk="1" latinLnBrk="0" hangingPunct="1">
      <a:defRPr sz="5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50" d="100"/>
          <a:sy n="50" d="100"/>
        </p:scale>
        <p:origin x="11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489452"/>
            <a:ext cx="15544800" cy="95504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4408152"/>
            <a:ext cx="13716000" cy="6623048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460500"/>
            <a:ext cx="3943350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460500"/>
            <a:ext cx="11601450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39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838958"/>
            <a:ext cx="15773400" cy="11410948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8357858"/>
            <a:ext cx="15773400" cy="600074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4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302500"/>
            <a:ext cx="7772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7302500"/>
            <a:ext cx="77724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460506"/>
            <a:ext cx="157734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724652"/>
            <a:ext cx="7736680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10020300"/>
            <a:ext cx="7736680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724652"/>
            <a:ext cx="7774782" cy="329564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10020300"/>
            <a:ext cx="7774782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7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3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949706"/>
            <a:ext cx="9258300" cy="1949450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0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828800"/>
            <a:ext cx="5898356" cy="64008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949706"/>
            <a:ext cx="9258300" cy="1949450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8229600"/>
            <a:ext cx="5898356" cy="15246352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460506"/>
            <a:ext cx="157734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7302500"/>
            <a:ext cx="157734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98F58-C884-4E2A-A1E2-83F788CCDFF1}" type="datetimeFigureOut">
              <a:rPr lang="en-US" smtClean="0"/>
              <a:t>10/05/2018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5425406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5425406"/>
            <a:ext cx="41148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13BF-FDEC-4DF0-AA71-C6B3A354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71" y="311626"/>
            <a:ext cx="105661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84A9C"/>
                </a:solidFill>
              </a:rPr>
              <a:t>Classification and Analysis of Public Comments to Rulemaking</a:t>
            </a:r>
            <a:endParaRPr lang="en-US" sz="60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2039600" y="311626"/>
            <a:ext cx="5725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84A9C"/>
                </a:solidFill>
              </a:defRPr>
            </a:lvl1pPr>
          </a:lstStyle>
          <a:p>
            <a:pPr algn="r"/>
            <a:r>
              <a:rPr lang="en-US" sz="3600" dirty="0"/>
              <a:t>Arthur Pignotti</a:t>
            </a:r>
          </a:p>
          <a:p>
            <a:pPr algn="r"/>
            <a:r>
              <a:rPr lang="en-US" sz="3600" dirty="0"/>
              <a:t>Health Insurance Specialist</a:t>
            </a:r>
          </a:p>
          <a:p>
            <a:pPr algn="r"/>
            <a:r>
              <a:rPr lang="en-US" sz="3600" dirty="0"/>
              <a:t>CMS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3075127" y="19576944"/>
            <a:ext cx="4874093" cy="3785652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4A9C"/>
                </a:solidFill>
              </a:rPr>
              <a:t>Alternatives</a:t>
            </a:r>
            <a:endParaRPr lang="en-US" sz="4000" b="1" dirty="0">
              <a:solidFill>
                <a:srgbClr val="084A9C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CAAT on FDMS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SAS Text Miner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SAS Contextual Analysis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Manual Review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5390469" y="19576944"/>
            <a:ext cx="7411131" cy="317009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4A9C"/>
                </a:solidFill>
              </a:rPr>
              <a:t>Benefits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Can save &gt;100 hours per rule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Quicker &amp; better decisions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More time for writing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84A9C"/>
                </a:solidFill>
              </a:rPr>
              <a:t>Ability to do better analysis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90469" y="11857937"/>
            <a:ext cx="12558751" cy="7498080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rIns="182880" numCol="3" spcCol="182880" rtlCol="0">
            <a:spAutoFit/>
          </a:bodyPr>
          <a:lstStyle/>
          <a:p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Train </a:t>
            </a:r>
            <a:r>
              <a:rPr lang="en-US" sz="4000" b="1" dirty="0">
                <a:solidFill>
                  <a:srgbClr val="084A9C"/>
                </a:solidFill>
              </a:rPr>
              <a:t>topic model, using proposed rule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4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Use </a:t>
            </a:r>
            <a:r>
              <a:rPr lang="en-US" sz="4000" b="1" dirty="0">
                <a:solidFill>
                  <a:srgbClr val="084A9C"/>
                </a:solidFill>
              </a:rPr>
              <a:t>programming to convert public comments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Use </a:t>
            </a:r>
            <a:r>
              <a:rPr lang="en-US" sz="4000" b="1" dirty="0">
                <a:solidFill>
                  <a:srgbClr val="084A9C"/>
                </a:solidFill>
              </a:rPr>
              <a:t>topic model to classify </a:t>
            </a:r>
            <a:r>
              <a:rPr lang="en-US" sz="4000" b="1" dirty="0" smtClean="0">
                <a:solidFill>
                  <a:srgbClr val="084A9C"/>
                </a:solidFill>
              </a:rPr>
              <a:t>comments </a:t>
            </a:r>
            <a:r>
              <a:rPr lang="en-US" sz="4000" b="1" dirty="0">
                <a:solidFill>
                  <a:srgbClr val="084A9C"/>
                </a:solidFill>
              </a:rPr>
              <a:t>by proposed rule </a:t>
            </a:r>
            <a:r>
              <a:rPr lang="en-US" sz="4000" b="1" dirty="0" smtClean="0">
                <a:solidFill>
                  <a:srgbClr val="084A9C"/>
                </a:solidFill>
              </a:rPr>
              <a:t>section</a:t>
            </a:r>
            <a:endParaRPr lang="en-US" sz="4000" b="1" dirty="0">
              <a:solidFill>
                <a:srgbClr val="084A9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671" y="2530798"/>
            <a:ext cx="5041236" cy="24175849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84A9C"/>
                </a:solidFill>
              </a:rPr>
              <a:t>Background on Comment</a:t>
            </a:r>
          </a:p>
          <a:p>
            <a:pPr algn="ctr"/>
            <a:r>
              <a:rPr lang="en-US" sz="4800" b="1" dirty="0">
                <a:solidFill>
                  <a:srgbClr val="084A9C"/>
                </a:solidFill>
              </a:rPr>
              <a:t>Review </a:t>
            </a:r>
            <a:r>
              <a:rPr lang="en-US" sz="4800" b="1" dirty="0" smtClean="0">
                <a:solidFill>
                  <a:srgbClr val="084A9C"/>
                </a:solidFill>
              </a:rPr>
              <a:t>Process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3600" b="1" dirty="0">
                <a:solidFill>
                  <a:srgbClr val="084A9C"/>
                </a:solidFill>
              </a:rPr>
              <a:t>Stakeholders: Staff, SMEs, Leadership</a:t>
            </a:r>
            <a:endParaRPr lang="en-US" sz="3600" b="1" dirty="0">
              <a:solidFill>
                <a:srgbClr val="084A9C"/>
              </a:solidFill>
            </a:endParaRPr>
          </a:p>
          <a:p>
            <a:pPr algn="ctr"/>
            <a:endParaRPr lang="en-US" sz="11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1: Post Proposed </a:t>
            </a:r>
            <a:r>
              <a:rPr lang="en-US" sz="4000" b="1" dirty="0">
                <a:solidFill>
                  <a:srgbClr val="084A9C"/>
                </a:solidFill>
              </a:rPr>
              <a:t>Rule</a:t>
            </a: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2: Receive Public Comments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</a:t>
            </a:r>
            <a:r>
              <a:rPr lang="en-US" sz="4000" b="1" dirty="0">
                <a:solidFill>
                  <a:srgbClr val="084A9C"/>
                </a:solidFill>
              </a:rPr>
              <a:t>3: Sort &amp; Review Comments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4: Brief Leadership &amp; Get Decisions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Step 5: Write &amp; Publish Final </a:t>
            </a:r>
            <a:r>
              <a:rPr lang="en-US" sz="4000" b="1" dirty="0">
                <a:solidFill>
                  <a:srgbClr val="084A9C"/>
                </a:solidFill>
              </a:rPr>
              <a:t>Rule</a:t>
            </a: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000" b="1" dirty="0">
              <a:solidFill>
                <a:srgbClr val="084A9C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89" y="8134974"/>
            <a:ext cx="493430" cy="49343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008899" y="8288556"/>
            <a:ext cx="210202" cy="21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64337" y="10847132"/>
            <a:ext cx="437474" cy="437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928653" y="11491192"/>
            <a:ext cx="437474" cy="4374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97919" y="10852774"/>
            <a:ext cx="437474" cy="43747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372709" y="11490452"/>
            <a:ext cx="437474" cy="437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258991" y="12170378"/>
            <a:ext cx="437474" cy="4374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019865" y="12199426"/>
            <a:ext cx="437474" cy="437474"/>
          </a:xfrm>
          <a:prstGeom prst="rect">
            <a:avLst/>
          </a:prstGeom>
        </p:spPr>
      </p:pic>
      <p:pic>
        <p:nvPicPr>
          <p:cNvPr id="1028" name="Picture 4" descr="Regulations.gov - Your Voice in Federal Decision Maki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2"/>
          <a:stretch/>
        </p:blipFill>
        <p:spPr bwMode="auto">
          <a:xfrm>
            <a:off x="2294390" y="8163435"/>
            <a:ext cx="2203824" cy="42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5973" y="2558731"/>
            <a:ext cx="12553247" cy="9017853"/>
          </a:xfrm>
          <a:prstGeom prst="rect">
            <a:avLst/>
          </a:prstGeom>
          <a:ln w="76200" cap="flat">
            <a:beve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3" spcCol="182880" rtlCol="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r>
              <a:rPr lang="en-US" sz="4000" b="1" dirty="0">
                <a:solidFill>
                  <a:srgbClr val="084A9C"/>
                </a:solidFill>
              </a:rPr>
              <a:t>Review </a:t>
            </a:r>
            <a:r>
              <a:rPr lang="en-US" sz="4000" b="1" dirty="0">
                <a:solidFill>
                  <a:srgbClr val="084A9C"/>
                </a:solidFill>
              </a:rPr>
              <a:t>and </a:t>
            </a:r>
            <a:r>
              <a:rPr lang="en-US" sz="4000" b="1" dirty="0">
                <a:solidFill>
                  <a:srgbClr val="084A9C"/>
                </a:solidFill>
              </a:rPr>
              <a:t>sort </a:t>
            </a:r>
            <a:r>
              <a:rPr lang="en-US" sz="4000" b="1" dirty="0">
                <a:solidFill>
                  <a:srgbClr val="084A9C"/>
                </a:solidFill>
              </a:rPr>
              <a:t>&gt;1,000 pages of </a:t>
            </a:r>
            <a:r>
              <a:rPr lang="en-US" sz="4000" b="1" dirty="0">
                <a:solidFill>
                  <a:srgbClr val="084A9C"/>
                </a:solidFill>
              </a:rPr>
              <a:t>comment for    each proposed rule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algn="ctr"/>
            <a:endParaRPr lang="en-US" sz="44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Brief </a:t>
            </a:r>
            <a:r>
              <a:rPr lang="en-US" sz="4000" b="1" dirty="0">
                <a:solidFill>
                  <a:srgbClr val="084A9C"/>
                </a:solidFill>
              </a:rPr>
              <a:t>leadership quickly   and maintain tight deadlines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084A9C"/>
              </a:solidFill>
            </a:endParaRP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4000" b="1" dirty="0" smtClean="0">
              <a:solidFill>
                <a:srgbClr val="084A9C"/>
              </a:solidFill>
            </a:endParaRPr>
          </a:p>
          <a:p>
            <a:pPr algn="ctr"/>
            <a:r>
              <a:rPr lang="en-US" sz="4000" b="1" dirty="0" smtClean="0">
                <a:solidFill>
                  <a:srgbClr val="084A9C"/>
                </a:solidFill>
              </a:rPr>
              <a:t>Provide </a:t>
            </a:r>
            <a:r>
              <a:rPr lang="en-US" sz="4000" b="1" dirty="0">
                <a:solidFill>
                  <a:srgbClr val="084A9C"/>
                </a:solidFill>
              </a:rPr>
              <a:t>in-depth analysis while writing final rule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321" y="7063201"/>
            <a:ext cx="3438441" cy="32942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3560">
            <a:off x="11030756" y="8145629"/>
            <a:ext cx="2867470" cy="31298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83423">
            <a:off x="14714740" y="5905293"/>
            <a:ext cx="2087698" cy="20876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9256">
            <a:off x="14974485" y="9018916"/>
            <a:ext cx="2574244" cy="1560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7" y="11312744"/>
            <a:ext cx="804494" cy="804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/>
          <a:srcRect l="19990" t="12279" r="2917" b="12155"/>
          <a:stretch/>
        </p:blipFill>
        <p:spPr>
          <a:xfrm>
            <a:off x="13933109" y="16609035"/>
            <a:ext cx="3794116" cy="20608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/>
          <a:srcRect l="14865" t="16224"/>
          <a:stretch/>
        </p:blipFill>
        <p:spPr>
          <a:xfrm>
            <a:off x="9910488" y="16519786"/>
            <a:ext cx="3387898" cy="222530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9498" y="16546926"/>
            <a:ext cx="3121110" cy="2079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t="7760"/>
          <a:stretch/>
        </p:blipFill>
        <p:spPr>
          <a:xfrm>
            <a:off x="1519558" y="20040600"/>
            <a:ext cx="2405549" cy="24219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411" y="23867437"/>
            <a:ext cx="3509561" cy="212774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899" y="15594868"/>
            <a:ext cx="3790082" cy="2313883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3600000" flipH="1">
            <a:off x="3010238" y="12063143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5" name="Right Arrow 34"/>
          <p:cNvSpPr/>
          <p:nvPr/>
        </p:nvSpPr>
        <p:spPr>
          <a:xfrm rot="7200000" flipH="1">
            <a:off x="2517892" y="12058259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7" name="Right Arrow 36"/>
          <p:cNvSpPr/>
          <p:nvPr/>
        </p:nvSpPr>
        <p:spPr>
          <a:xfrm flipV="1">
            <a:off x="2304082" y="11620117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8" name="Right Arrow 37"/>
          <p:cNvSpPr/>
          <p:nvPr/>
        </p:nvSpPr>
        <p:spPr>
          <a:xfrm rot="14400000" flipH="1">
            <a:off x="2544572" y="11233265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39" name="Right Arrow 38"/>
          <p:cNvSpPr/>
          <p:nvPr/>
        </p:nvSpPr>
        <p:spPr>
          <a:xfrm rot="18000000" flipH="1">
            <a:off x="3042422" y="11245483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40" name="Right Arrow 39"/>
          <p:cNvSpPr/>
          <p:nvPr/>
        </p:nvSpPr>
        <p:spPr>
          <a:xfrm rot="10800000" flipV="1">
            <a:off x="3206928" y="11613331"/>
            <a:ext cx="219456" cy="21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56" name="Right Arrow 55"/>
          <p:cNvSpPr/>
          <p:nvPr/>
        </p:nvSpPr>
        <p:spPr>
          <a:xfrm>
            <a:off x="8889316" y="17242448"/>
            <a:ext cx="1112466" cy="72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sp>
        <p:nvSpPr>
          <p:cNvPr id="57" name="Right Arrow 56"/>
          <p:cNvSpPr/>
          <p:nvPr/>
        </p:nvSpPr>
        <p:spPr>
          <a:xfrm>
            <a:off x="13174846" y="17271606"/>
            <a:ext cx="1112466" cy="72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286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00558">
            <a:off x="10135965" y="6587506"/>
            <a:ext cx="3171188" cy="22839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8710" y="12078864"/>
            <a:ext cx="549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84A9C"/>
                </a:solidFill>
              </a:rPr>
              <a:t>Solution </a:t>
            </a:r>
            <a:r>
              <a:rPr lang="en-US" sz="4800" b="1" dirty="0">
                <a:solidFill>
                  <a:srgbClr val="084A9C"/>
                </a:solidFill>
              </a:rPr>
              <a:t>&amp; </a:t>
            </a:r>
            <a:r>
              <a:rPr lang="en-US" sz="4800" b="1" dirty="0" smtClean="0">
                <a:solidFill>
                  <a:srgbClr val="084A9C"/>
                </a:solidFill>
              </a:rPr>
              <a:t>Approach</a:t>
            </a:r>
            <a:endParaRPr lang="en-US" sz="4800" b="1" dirty="0">
              <a:solidFill>
                <a:srgbClr val="084A9C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58200" y="2772288"/>
            <a:ext cx="4139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84A9C"/>
                </a:solidFill>
              </a:rPr>
              <a:t>Customer Need</a:t>
            </a:r>
            <a:endParaRPr lang="en-US" sz="4800" b="1" dirty="0">
              <a:solidFill>
                <a:srgbClr val="084A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</TotalTime>
  <Words>148</Words>
  <Application>Microsoft Office PowerPoint</Application>
  <PresentationFormat>Custom</PresentationFormat>
  <Paragraphs>92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CMS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Pignotti</dc:creator>
  <cp:lastModifiedBy>Arthur Pignotti</cp:lastModifiedBy>
  <cp:revision>33</cp:revision>
  <dcterms:created xsi:type="dcterms:W3CDTF">2018-09-26T19:46:52Z</dcterms:created>
  <dcterms:modified xsi:type="dcterms:W3CDTF">2018-10-05T19:39:55Z</dcterms:modified>
</cp:coreProperties>
</file>